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593" r:id="rId2"/>
    <p:sldId id="747" r:id="rId3"/>
    <p:sldId id="649" r:id="rId4"/>
    <p:sldId id="373" r:id="rId5"/>
    <p:sldId id="376" r:id="rId6"/>
    <p:sldId id="374" r:id="rId7"/>
    <p:sldId id="378" r:id="rId8"/>
    <p:sldId id="634" r:id="rId9"/>
    <p:sldId id="587" r:id="rId10"/>
    <p:sldId id="748" r:id="rId11"/>
    <p:sldId id="635" r:id="rId12"/>
    <p:sldId id="637" r:id="rId13"/>
    <p:sldId id="638" r:id="rId14"/>
    <p:sldId id="639" r:id="rId15"/>
    <p:sldId id="640" r:id="rId16"/>
    <p:sldId id="641" r:id="rId17"/>
    <p:sldId id="642" r:id="rId18"/>
    <p:sldId id="647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20" autoAdjust="0"/>
    <p:restoredTop sz="91575" autoAdjust="0"/>
  </p:normalViewPr>
  <p:slideViewPr>
    <p:cSldViewPr snapToGrid="0">
      <p:cViewPr varScale="1">
        <p:scale>
          <a:sx n="95" d="100"/>
          <a:sy n="95" d="100"/>
        </p:scale>
        <p:origin x="1104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1/29/23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6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62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1/29/23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1/29/23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1/29/23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1/29/23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1/29/23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1/29/23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1/29/23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1/29/23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1/29/23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1/29/23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Text Mining &amp; NLP</a:t>
            </a:r>
            <a:br>
              <a:rPr lang="en-US" dirty="0"/>
            </a:br>
            <a:r>
              <a:rPr lang="en-US" sz="3600" i="1" dirty="0"/>
              <a:t>R Basic Syntax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1/29/23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E1A1E5-D9C3-7442-A508-132F62BBC72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081B0B-78F0-4B46-BFDE-7CC697B037A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304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D47651-B1E7-DE4E-9BA3-2778B7C32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EC8C3-060C-764A-BE06-EE41E599E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explore real data from amazon x-ray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2C35A2-A7EE-624F-A9EC-4B84D7390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1C025-9CDB-C341-B3E3-FBBA6473A7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 descr="Image result for force awakens x ray amazon">
            <a:extLst>
              <a:ext uri="{FF2B5EF4-FFF2-40B4-BE49-F238E27FC236}">
                <a16:creationId xmlns:a16="http://schemas.microsoft.com/office/drawing/2014/main" id="{D5FA2EB2-DCC4-6046-91E6-FBBE9AEDEB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58"/>
          <a:stretch/>
        </p:blipFill>
        <p:spPr bwMode="auto">
          <a:xfrm>
            <a:off x="621869" y="956603"/>
            <a:ext cx="7698740" cy="572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363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 </a:t>
            </a:r>
            <a:r>
              <a:rPr lang="en-US" b="1" dirty="0"/>
              <a:t>Open </a:t>
            </a:r>
            <a:r>
              <a:rPr lang="en-US" b="1" dirty="0" err="1"/>
              <a:t>B_Amazon_Xray.R</a:t>
            </a:r>
            <a:br>
              <a:rPr lang="en-US" b="1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00508"/>
            <a:ext cx="8686800" cy="7065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Learning Outcome: Following a consistent workflow, load, clean, &amp; analyze real data with multiple data types to establish basic familiarity.</a:t>
            </a:r>
          </a:p>
        </p:txBody>
      </p:sp>
      <p:pic>
        <p:nvPicPr>
          <p:cNvPr id="10" name="Picture 6" descr="Image result for lego movie">
            <a:extLst>
              <a:ext uri="{FF2B5EF4-FFF2-40B4-BE49-F238E27FC236}">
                <a16:creationId xmlns:a16="http://schemas.microsoft.com/office/drawing/2014/main" id="{C3E39EF5-FAD7-42D5-B4EF-F4BE6C280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50994"/>
            <a:ext cx="280035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EBA63F-83CB-E648-A8AE-A0C90EAEC66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B3C3C3-76B3-3C4B-B7C0-959A68F4911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Wait its all lego Always has been meme">
            <a:extLst>
              <a:ext uri="{FF2B5EF4-FFF2-40B4-BE49-F238E27FC236}">
                <a16:creationId xmlns:a16="http://schemas.microsoft.com/office/drawing/2014/main" id="{6776ADFE-E2DE-A341-A61F-7B5C751E3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133" y="2000623"/>
            <a:ext cx="5759834" cy="405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64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 is the grammar of 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5311" y="1229710"/>
            <a:ext cx="5630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[-16,],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name))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5672137"/>
            <a:ext cx="8686800" cy="33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Layers are declared and added in sequence to construct a visual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/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A46143-F893-E44F-AD69-C37965AD1F2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B44F3EC-460E-9240-9902-0BD51D85465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10F7AF2-2462-0447-92F2-7CD9835D7C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26F38-D795-3449-8CF5-115287AD7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550" y="1841500"/>
            <a:ext cx="33909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828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adding a layer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9903" y="1103587"/>
            <a:ext cx="6643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[-16,],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name)) +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 = start,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end,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y = id,   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id), size = 3)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BDB3E5-C2E3-2D4F-8BDF-1E07E8CBBE3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469B4F-6C9B-2749-8420-DCFB77E6BA5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203DC0A-3EBF-0E4B-ACFD-7A934A468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150" y="2220451"/>
            <a:ext cx="62357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97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adding a layer of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" y="1212954"/>
            <a:ext cx="9144000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[-16,],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= name)) + 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(x = start,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= end,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y = id,   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= id), size = 3) +</a:t>
            </a:r>
            <a:endParaRPr lang="en-US" sz="13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3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geom_text</a:t>
            </a: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(data=</a:t>
            </a:r>
            <a:r>
              <a:rPr lang="en-US" sz="13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[-16,], </a:t>
            </a:r>
            <a:r>
              <a:rPr lang="en-US" sz="13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 = end, y = id, label = name), </a:t>
            </a:r>
          </a:p>
          <a:p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size = 2.25, color = 'black', alpha = 0.80, </a:t>
            </a:r>
            <a:r>
              <a:rPr lang="en-US" sz="13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check_overlap</a:t>
            </a: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TRUE)</a:t>
            </a:r>
            <a:endParaRPr lang="en-US" sz="1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630AD0-C9A0-D44F-9189-9F5739871CF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82E8B2-6D14-BE45-AA98-F9D7DDE1ED6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CEAF1AD-8B1C-F34F-A2A5-DAB7EC54F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2360595"/>
            <a:ext cx="61722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21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gpplot2: Adding an aesthetics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2679147"/>
            <a:ext cx="9144000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[-16,],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= name)) + 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(x = start,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= end,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y = id,   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= id), size = 3) +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geom_text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(data=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[-16,],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(x = end, y = id, label = name), 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          size = 2.25, color = 'black', alpha = 0.80,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check_overlap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= TRUE) +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3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theme_gdocs</a:t>
            </a: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+ theme(</a:t>
            </a:r>
            <a:r>
              <a:rPr lang="en-US" sz="13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legend.position</a:t>
            </a: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"none") +</a:t>
            </a:r>
          </a:p>
          <a:p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3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ggtitle</a:t>
            </a: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('Star Wars: Force Awakens Scene Length')</a:t>
            </a:r>
            <a:endParaRPr lang="en-US" sz="1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B38CAE-25FC-3E47-BE88-635D62A24A7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F8E37D-88B8-8149-B311-865C5CF9430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775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3E1EEA-96A1-664B-AAC6-0DCFA4A99EF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B80FFA-2A2D-624F-919E-F422491608A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08818F8-AA94-1138-067B-14F4C26A2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97" y="1479176"/>
            <a:ext cx="9151594" cy="389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86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Let’s Practice…</a:t>
            </a:r>
            <a:r>
              <a:rPr lang="en-US" sz="3200" b="1" dirty="0"/>
              <a:t>Open </a:t>
            </a:r>
            <a:r>
              <a:rPr lang="en-US" sz="3200" b="1" dirty="0" err="1"/>
              <a:t>C_Amazon_Xray.R</a:t>
            </a:r>
            <a:br>
              <a:rPr lang="en-US" sz="3200" b="1" dirty="0"/>
            </a:b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099036"/>
            <a:ext cx="8686800" cy="35139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Learning Outcome: change movies, examine and make another plot with less guidance.</a:t>
            </a:r>
          </a:p>
        </p:txBody>
      </p:sp>
      <p:pic>
        <p:nvPicPr>
          <p:cNvPr id="2050" name="Picture 2" descr="Image result for star wars force awakens me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65" y="1500153"/>
            <a:ext cx="2477266" cy="414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tar wars force awakens mem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430" y="2091914"/>
            <a:ext cx="2524563" cy="214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tar wars force awakens mem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5" r="15695"/>
          <a:stretch/>
        </p:blipFill>
        <p:spPr bwMode="auto">
          <a:xfrm>
            <a:off x="6243146" y="2045186"/>
            <a:ext cx="2427890" cy="216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AD457A-6806-D64C-9A34-481EADB53C9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164BA7-244D-7842-8650-8E2F204ABCC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099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1026" name="Picture 2" descr="Image result for fun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7F00C7E-4C93-7B4B-B407-8C00E1AE228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214020-828D-BB49-AF73-5D1151DAB39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039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F2A21F-A44E-D445-99A9-26BE13642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0EC15D-67F2-1C45-874D-5E3C8D376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774" y="292128"/>
            <a:ext cx="7886700" cy="591477"/>
          </a:xfrm>
        </p:spPr>
        <p:txBody>
          <a:bodyPr/>
          <a:lstStyle/>
          <a:p>
            <a:r>
              <a:rPr lang="en-US" dirty="0"/>
              <a:t>R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A79B4-F120-C04A-B0C1-B3A7C75F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8A15C-3692-5A48-9714-4DE99F0A1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43FC5-47FD-3C45-8A33-DEBA0A5144F3}"/>
              </a:ext>
            </a:extLst>
          </p:cNvPr>
          <p:cNvSpPr txBox="1"/>
          <p:nvPr/>
        </p:nvSpPr>
        <p:spPr>
          <a:xfrm>
            <a:off x="578223" y="1277470"/>
            <a:ext cx="3420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Please open </a:t>
            </a:r>
            <a:r>
              <a:rPr lang="en-US" dirty="0" err="1"/>
              <a:t>A_Basic_Test_Drive.R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AE6164-646D-D741-993B-A2CBBED49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11" y="1746622"/>
            <a:ext cx="3874247" cy="387424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B296AA-147A-DE4B-9CF1-05C1D542862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69EFE3-245E-7C46-BBC2-7994E6F4EA9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407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B90568-C416-B348-A527-359D3EDFC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38F365-A7AE-7E49-924D-62B32EC66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you just saw R has many data types.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F351A-4915-764C-BB76-11BE8C8DB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76CFE-666B-0A47-B245-DFDB24BF99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0257D2-0DB8-1D4E-971C-A62246946FE2}"/>
              </a:ext>
            </a:extLst>
          </p:cNvPr>
          <p:cNvSpPr/>
          <p:nvPr/>
        </p:nvSpPr>
        <p:spPr>
          <a:xfrm>
            <a:off x="4774509" y="3651249"/>
            <a:ext cx="3823108" cy="1843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6CD331-F989-3E47-9C47-A0FA15B39A3C}"/>
              </a:ext>
            </a:extLst>
          </p:cNvPr>
          <p:cNvSpPr/>
          <p:nvPr/>
        </p:nvSpPr>
        <p:spPr>
          <a:xfrm>
            <a:off x="560147" y="3651249"/>
            <a:ext cx="3823108" cy="1843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001D89-CE33-1047-AE7E-EBF7DA859034}"/>
              </a:ext>
            </a:extLst>
          </p:cNvPr>
          <p:cNvSpPr/>
          <p:nvPr/>
        </p:nvSpPr>
        <p:spPr>
          <a:xfrm>
            <a:off x="4774509" y="1319650"/>
            <a:ext cx="3823108" cy="21695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2E0F35-4880-6E48-B3D4-0FF629CE45A7}"/>
              </a:ext>
            </a:extLst>
          </p:cNvPr>
          <p:cNvSpPr/>
          <p:nvPr/>
        </p:nvSpPr>
        <p:spPr>
          <a:xfrm>
            <a:off x="560147" y="1319650"/>
            <a:ext cx="3823108" cy="21695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63D1D8-6D34-1E4A-8A8E-02F2868407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495020"/>
              </p:ext>
            </p:extLst>
          </p:nvPr>
        </p:nvGraphicFramePr>
        <p:xfrm>
          <a:off x="1102891" y="2005103"/>
          <a:ext cx="609600" cy="952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86725243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81198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44027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37846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3.47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40541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91833029"/>
                  </a:ext>
                </a:extLst>
              </a:tr>
            </a:tbl>
          </a:graphicData>
        </a:graphic>
      </p:graphicFrame>
      <p:pic>
        <p:nvPicPr>
          <p:cNvPr id="11" name="Picture 2" descr="R">
            <a:extLst>
              <a:ext uri="{FF2B5EF4-FFF2-40B4-BE49-F238E27FC236}">
                <a16:creationId xmlns:a16="http://schemas.microsoft.com/office/drawing/2014/main" id="{3D45DBED-A43C-C643-B0A7-96706D686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478" y="1853469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751BDF3E-6601-234A-B33B-C0B6D4898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8253" y="2347322"/>
            <a:ext cx="1338828" cy="246221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 dirty="0">
                <a:latin typeface="Lucida Console" panose="020B0609040504020204" pitchFamily="49" charset="0"/>
              </a:rPr>
              <a:t>c(1,10,12,3.47)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E41143-DD6F-5344-B4EA-FFAED35FA9F4}"/>
              </a:ext>
            </a:extLst>
          </p:cNvPr>
          <p:cNvSpPr/>
          <p:nvPr/>
        </p:nvSpPr>
        <p:spPr>
          <a:xfrm>
            <a:off x="558769" y="5892475"/>
            <a:ext cx="8026463" cy="33424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 R, a vector can be numeric, Boolean (T/F), factors, or contain strings.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EBB10D5-3406-6846-B87D-2EAA34E132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157499"/>
              </p:ext>
            </p:extLst>
          </p:nvPr>
        </p:nvGraphicFramePr>
        <p:xfrm>
          <a:off x="958811" y="4340439"/>
          <a:ext cx="609600" cy="952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96828991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898035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84076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FALSE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01059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432335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FALSE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43457734"/>
                  </a:ext>
                </a:extLst>
              </a:tr>
            </a:tbl>
          </a:graphicData>
        </a:graphic>
      </p:graphicFrame>
      <p:sp>
        <p:nvSpPr>
          <p:cNvPr id="15" name="Rectangle 4">
            <a:extLst>
              <a:ext uri="{FF2B5EF4-FFF2-40B4-BE49-F238E27FC236}">
                <a16:creationId xmlns:a16="http://schemas.microsoft.com/office/drawing/2014/main" id="{A28961D8-BE0B-F245-AA28-73B1A2601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714" y="4608090"/>
            <a:ext cx="2569934" cy="553998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 dirty="0">
                <a:latin typeface="Lucida Console" panose="020B0609040504020204" pitchFamily="49" charset="0"/>
              </a:rPr>
              <a:t>c(T, T, F, T, F)</a:t>
            </a:r>
          </a:p>
          <a:p>
            <a:r>
              <a:rPr lang="en-US" altLang="en-US" sz="1000" dirty="0">
                <a:latin typeface="Lucida Console" panose="020B0609040504020204" pitchFamily="49" charset="0"/>
              </a:rPr>
              <a:t>c(TRUE,TRUE, FALSE, TRUE,FALSE)</a:t>
            </a:r>
          </a:p>
          <a:p>
            <a:r>
              <a:rPr lang="en-US" altLang="en-US" sz="1000" dirty="0">
                <a:latin typeface="Lucida Console" panose="020B0609040504020204" pitchFamily="49" charset="0"/>
              </a:rPr>
              <a:t>c(T,TRUE, F, TRUE,FALSE)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CA31F9-4DB4-214C-8252-ADBBF7B03513}"/>
              </a:ext>
            </a:extLst>
          </p:cNvPr>
          <p:cNvSpPr/>
          <p:nvPr/>
        </p:nvSpPr>
        <p:spPr>
          <a:xfrm>
            <a:off x="6001627" y="1850533"/>
            <a:ext cx="2560316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sz="800" dirty="0" err="1">
                <a:latin typeface="Lucida Console" panose="020B0609040504020204" pitchFamily="49" charset="0"/>
              </a:rPr>
              <a:t>as.factor</a:t>
            </a:r>
            <a:r>
              <a:rPr lang="en-US" sz="800" dirty="0">
                <a:latin typeface="Lucida Console" panose="020B0609040504020204" pitchFamily="49" charset="0"/>
              </a:rPr>
              <a:t>(c('MALE','FEMALE','FEMALE'))</a:t>
            </a: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5406D455-292E-7747-BE66-1FFF7F77B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9100" y="2236043"/>
            <a:ext cx="1585370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[1] MALE FEMALE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FEMALE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Levels: FEMALE MALE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2236B6-63F6-974B-BBAC-368DAB766A10}"/>
              </a:ext>
            </a:extLst>
          </p:cNvPr>
          <p:cNvSpPr/>
          <p:nvPr/>
        </p:nvSpPr>
        <p:spPr>
          <a:xfrm>
            <a:off x="5491711" y="4195814"/>
            <a:ext cx="2262158" cy="246221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000" dirty="0">
                <a:latin typeface="Lucida Console" panose="020B0609040504020204" pitchFamily="49" charset="0"/>
              </a:rPr>
              <a:t>c('MALE','FEMALE','FEMALE')</a:t>
            </a:r>
          </a:p>
        </p:txBody>
      </p:sp>
      <p:sp>
        <p:nvSpPr>
          <p:cNvPr id="19" name="Rectangle 7">
            <a:extLst>
              <a:ext uri="{FF2B5EF4-FFF2-40B4-BE49-F238E27FC236}">
                <a16:creationId xmlns:a16="http://schemas.microsoft.com/office/drawing/2014/main" id="{1C8CBAB5-5359-5947-A97F-385190EE5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5572" y="4520626"/>
            <a:ext cx="2154436" cy="153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[1] </a:t>
            </a:r>
            <a:r>
              <a:rPr lang="en-US" altLang="en-US" sz="1000" dirty="0">
                <a:solidFill>
                  <a:srgbClr val="000000"/>
                </a:solidFill>
                <a:latin typeface="Lucida Console" panose="020B0609040504020204" pitchFamily="49" charset="0"/>
              </a:rPr>
              <a:t>"MALE" "FEMALE" "FEMALE"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Picture 10" descr="Image result for excel logo">
            <a:extLst>
              <a:ext uri="{FF2B5EF4-FFF2-40B4-BE49-F238E27FC236}">
                <a16:creationId xmlns:a16="http://schemas.microsoft.com/office/drawing/2014/main" id="{8402CD99-E166-7347-AF90-1CA06A149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186" y="161522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4459D02-E431-644F-A97B-3E4841D2AC7E}"/>
              </a:ext>
            </a:extLst>
          </p:cNvPr>
          <p:cNvSpPr/>
          <p:nvPr/>
        </p:nvSpPr>
        <p:spPr>
          <a:xfrm>
            <a:off x="560147" y="1100091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Numeric/Integer</a:t>
            </a:r>
          </a:p>
        </p:txBody>
      </p:sp>
      <p:pic>
        <p:nvPicPr>
          <p:cNvPr id="22" name="Picture 10" descr="Image result for excel logo">
            <a:extLst>
              <a:ext uri="{FF2B5EF4-FFF2-40B4-BE49-F238E27FC236}">
                <a16:creationId xmlns:a16="http://schemas.microsoft.com/office/drawing/2014/main" id="{C9F1AF0A-EB24-3747-B9E1-4EEF10EFC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05" y="394794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R">
            <a:extLst>
              <a:ext uri="{FF2B5EF4-FFF2-40B4-BE49-F238E27FC236}">
                <a16:creationId xmlns:a16="http://schemas.microsoft.com/office/drawing/2014/main" id="{67E8D2FC-0F03-764E-9829-406E8A00A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492" y="4158492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6BD8C86-AC7E-DE4A-A9DF-739938DD057D}"/>
              </a:ext>
            </a:extLst>
          </p:cNvPr>
          <p:cNvSpPr/>
          <p:nvPr/>
        </p:nvSpPr>
        <p:spPr>
          <a:xfrm>
            <a:off x="560147" y="3518453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Boolean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B14BBED-FAAA-F04C-B675-E0BCFD77D09A}"/>
              </a:ext>
            </a:extLst>
          </p:cNvPr>
          <p:cNvSpPr/>
          <p:nvPr/>
        </p:nvSpPr>
        <p:spPr>
          <a:xfrm>
            <a:off x="4774509" y="1100091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Factors (Distinct Classes)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68295D2E-9966-6F42-993A-2457A277BD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704303"/>
              </p:ext>
            </p:extLst>
          </p:nvPr>
        </p:nvGraphicFramePr>
        <p:xfrm>
          <a:off x="4848705" y="2002695"/>
          <a:ext cx="609600" cy="571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524376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MALE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10371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FEMALE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53999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FEMALE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8722079"/>
                  </a:ext>
                </a:extLst>
              </a:tr>
            </a:tbl>
          </a:graphicData>
        </a:graphic>
      </p:graphicFrame>
      <p:pic>
        <p:nvPicPr>
          <p:cNvPr id="27" name="Picture 2" descr="R">
            <a:extLst>
              <a:ext uri="{FF2B5EF4-FFF2-40B4-BE49-F238E27FC236}">
                <a16:creationId xmlns:a16="http://schemas.microsoft.com/office/drawing/2014/main" id="{CE402CBE-189E-5C4E-B1C5-AA4525A2C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596" y="1439572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Image result for excel logo">
            <a:extLst>
              <a:ext uri="{FF2B5EF4-FFF2-40B4-BE49-F238E27FC236}">
                <a16:creationId xmlns:a16="http://schemas.microsoft.com/office/drawing/2014/main" id="{5B7AA8D1-AEC3-5F4A-828F-D7B3AA430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000" y="146017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21276B0-4531-4D4C-B7D1-8F2F963A53F8}"/>
              </a:ext>
            </a:extLst>
          </p:cNvPr>
          <p:cNvSpPr/>
          <p:nvPr/>
        </p:nvSpPr>
        <p:spPr>
          <a:xfrm>
            <a:off x="4774509" y="3516626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STRING (just text)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A2D8D4-2D04-154A-8168-1CE5D0E1C639}"/>
              </a:ext>
            </a:extLst>
          </p:cNvPr>
          <p:cNvSpPr txBox="1"/>
          <p:nvPr/>
        </p:nvSpPr>
        <p:spPr>
          <a:xfrm rot="16200000">
            <a:off x="5385218" y="2058695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Unordered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D145E1-BEBC-1146-8F2A-5803EDC37950}"/>
              </a:ext>
            </a:extLst>
          </p:cNvPr>
          <p:cNvSpPr txBox="1"/>
          <p:nvPr/>
        </p:nvSpPr>
        <p:spPr>
          <a:xfrm rot="16200000">
            <a:off x="5508310" y="2925469"/>
            <a:ext cx="722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Ordinal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CF86EE-DE9F-6048-8E15-D58821BFFB97}"/>
              </a:ext>
            </a:extLst>
          </p:cNvPr>
          <p:cNvSpPr/>
          <p:nvPr/>
        </p:nvSpPr>
        <p:spPr>
          <a:xfrm>
            <a:off x="6039727" y="2843044"/>
            <a:ext cx="2185214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sz="800" dirty="0" err="1">
                <a:latin typeface="Lucida Console" panose="020B0609040504020204" pitchFamily="49" charset="0"/>
              </a:rPr>
              <a:t>as.factor</a:t>
            </a:r>
            <a:r>
              <a:rPr lang="en-US" sz="800" dirty="0">
                <a:latin typeface="Lucida Console" panose="020B0609040504020204" pitchFamily="49" charset="0"/>
              </a:rPr>
              <a:t>(c(‘</a:t>
            </a:r>
            <a:r>
              <a:rPr lang="en-US" sz="800" dirty="0" err="1">
                <a:latin typeface="Lucida Console" panose="020B0609040504020204" pitchFamily="49" charset="0"/>
              </a:rPr>
              <a:t>High',‘Med',‘Low</a:t>
            </a:r>
            <a:r>
              <a:rPr lang="en-US" sz="800" dirty="0">
                <a:latin typeface="Lucida Console" panose="020B0609040504020204" pitchFamily="49" charset="0"/>
              </a:rPr>
              <a:t>'))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3C4FFAC-7818-FF44-B64C-F6BA06102A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75" r="37024"/>
          <a:stretch/>
        </p:blipFill>
        <p:spPr>
          <a:xfrm>
            <a:off x="6381741" y="3128055"/>
            <a:ext cx="1733551" cy="300038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D9683E13-2276-7B44-A66F-58B9E5454A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375272"/>
              </p:ext>
            </p:extLst>
          </p:nvPr>
        </p:nvGraphicFramePr>
        <p:xfrm>
          <a:off x="4858230" y="2826607"/>
          <a:ext cx="609600" cy="571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524376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High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10371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Med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53999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Low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8722079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644F4D22-5C65-9F4A-8BB3-2396FD697CC1}"/>
              </a:ext>
            </a:extLst>
          </p:cNvPr>
          <p:cNvSpPr txBox="1"/>
          <p:nvPr/>
        </p:nvSpPr>
        <p:spPr>
          <a:xfrm rot="16200000">
            <a:off x="8494050" y="2069485"/>
            <a:ext cx="7986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Cardinality</a:t>
            </a:r>
          </a:p>
          <a:p>
            <a:pPr algn="ctr"/>
            <a:r>
              <a:rPr lang="en-US" sz="1100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D5CD69-39B0-AD43-99DF-E41C20A85C04}"/>
              </a:ext>
            </a:extLst>
          </p:cNvPr>
          <p:cNvSpPr txBox="1"/>
          <p:nvPr/>
        </p:nvSpPr>
        <p:spPr>
          <a:xfrm rot="16200000">
            <a:off x="8494050" y="3036273"/>
            <a:ext cx="7986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Cardinality</a:t>
            </a:r>
          </a:p>
          <a:p>
            <a:pPr algn="ctr"/>
            <a:r>
              <a:rPr lang="en-US" sz="1100" dirty="0"/>
              <a:t>3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1886AF1-BAE3-8946-83A8-79A5D34A074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541A367-8C98-A740-8056-73D64E2210C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92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4" grpId="0" animBg="1"/>
      <p:bldP spid="25" grpId="0" animBg="1"/>
      <p:bldP spid="29" grpId="0" animBg="1"/>
      <p:bldP spid="30" grpId="0"/>
      <p:bldP spid="31" grpId="0"/>
      <p:bldP spid="32" grpId="0" animBg="1"/>
      <p:bldP spid="35" grpId="0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dirty="0"/>
              <a:t>More Complex Common R Object Types -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1/29/23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2" descr="R">
            <a:extLst>
              <a:ext uri="{FF2B5EF4-FFF2-40B4-BE49-F238E27FC236}">
                <a16:creationId xmlns:a16="http://schemas.microsoft.com/office/drawing/2014/main" id="{11EF2ABC-BE3E-4FA6-BC36-D10C5F0C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830" y="1761239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3EFFA9-F6F7-41FD-9E92-35864945C357}"/>
              </a:ext>
            </a:extLst>
          </p:cNvPr>
          <p:cNvGraphicFramePr>
            <a:graphicFrameLocks noGrp="1"/>
          </p:cNvGraphicFramePr>
          <p:nvPr/>
        </p:nvGraphicFramePr>
        <p:xfrm>
          <a:off x="1466850" y="2291092"/>
          <a:ext cx="2438400" cy="2095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4691197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5299335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3141886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13780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RowID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breaks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wool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tension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7786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17995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23031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3369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2936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0051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96983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73598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04402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0061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4362663"/>
                  </a:ext>
                </a:extLst>
              </a:tr>
            </a:tbl>
          </a:graphicData>
        </a:graphic>
      </p:graphicFrame>
      <p:pic>
        <p:nvPicPr>
          <p:cNvPr id="10" name="Picture 10" descr="Image result for excel logo">
            <a:extLst>
              <a:ext uri="{FF2B5EF4-FFF2-40B4-BE49-F238E27FC236}">
                <a16:creationId xmlns:a16="http://schemas.microsoft.com/office/drawing/2014/main" id="{A4412CD0-4E29-4683-869D-1BCF3F047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544" y="1834691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92597" y="5721081"/>
            <a:ext cx="8779798" cy="5056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Matrices are organized into rows &amp; columns.  Row names are not actually a vector of the matrix but are an attribute of the matrix.  In excel you would need a standalone vector to capture that information.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03AA72-6817-4D67-8D8C-21E23A0DA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113" y="2291092"/>
            <a:ext cx="2457450" cy="1752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F75034-7960-4D90-92F6-03555251D1D8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Matrices are 2 dimensional data (rows/columns).  Each column must be the same type.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D248D2-A344-4958-A50B-A9E7590D792F}"/>
              </a:ext>
            </a:extLst>
          </p:cNvPr>
          <p:cNvSpPr/>
          <p:nvPr/>
        </p:nvSpPr>
        <p:spPr>
          <a:xfrm>
            <a:off x="5305331" y="4053267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All strings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3101405-39D9-ED4A-8D4E-97DFBA23E1F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3336D16-849E-A54F-A9B6-714A748A8E4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C851395C-FAAC-EF48-B01C-1583B3D827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657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sz="2800" dirty="0"/>
              <a:t>More Complex Common R Object Types – List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1/29/23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115747" y="5721081"/>
            <a:ext cx="8469485" cy="3800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Lists are useful for data organization but can be complex and difficult to navigate to get specific information.</a:t>
            </a:r>
            <a:endParaRPr lang="en-US" sz="1200" b="1" u="sn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31E1F7-5AE2-4F33-88EB-3D0457EDB47E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Lists are multi-dimensional objects that can contain different data types of different lengths.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746861-E717-43F6-85F0-A44C43B8DF26}"/>
              </a:ext>
            </a:extLst>
          </p:cNvPr>
          <p:cNvSpPr/>
          <p:nvPr/>
        </p:nvSpPr>
        <p:spPr>
          <a:xfrm>
            <a:off x="2906163" y="1758134"/>
            <a:ext cx="986827" cy="380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ListA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FC4C44-3DF1-4CDE-973A-0DEA4B18F25B}"/>
              </a:ext>
            </a:extLst>
          </p:cNvPr>
          <p:cNvSpPr/>
          <p:nvPr/>
        </p:nvSpPr>
        <p:spPr>
          <a:xfrm>
            <a:off x="3502183" y="235383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value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C28B87-B051-4F1A-B36B-4545BFE352A0}"/>
              </a:ext>
            </a:extLst>
          </p:cNvPr>
          <p:cNvSpPr/>
          <p:nvPr/>
        </p:nvSpPr>
        <p:spPr>
          <a:xfrm>
            <a:off x="3502183" y="2897288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Single data frame or matrix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1C95AC-3A9B-448B-B2C9-90AD5FBB19CF}"/>
              </a:ext>
            </a:extLst>
          </p:cNvPr>
          <p:cNvSpPr/>
          <p:nvPr/>
        </p:nvSpPr>
        <p:spPr>
          <a:xfrm>
            <a:off x="3502182" y="345250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vector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AB62C3-BC85-43CA-BCEA-988483011741}"/>
              </a:ext>
            </a:extLst>
          </p:cNvPr>
          <p:cNvSpPr/>
          <p:nvPr/>
        </p:nvSpPr>
        <p:spPr>
          <a:xfrm>
            <a:off x="3502181" y="3969875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Nested list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D1A535-A6D0-482F-BB53-755F47846EDE}"/>
              </a:ext>
            </a:extLst>
          </p:cNvPr>
          <p:cNvSpPr/>
          <p:nvPr/>
        </p:nvSpPr>
        <p:spPr>
          <a:xfrm>
            <a:off x="4424129" y="4488060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Nested data frame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17992C-1230-4CBC-8D06-2AAF37A477B7}"/>
              </a:ext>
            </a:extLst>
          </p:cNvPr>
          <p:cNvSpPr/>
          <p:nvPr/>
        </p:nvSpPr>
        <p:spPr>
          <a:xfrm>
            <a:off x="4424129" y="497739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Nested matrix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C2493B7-7CAB-4C6F-A336-F25270FCC1DB}"/>
              </a:ext>
            </a:extLst>
          </p:cNvPr>
          <p:cNvCxnSpPr>
            <a:cxnSpLocks/>
            <a:stCxn id="7" idx="2"/>
            <a:endCxn id="18" idx="1"/>
          </p:cNvCxnSpPr>
          <p:nvPr/>
        </p:nvCxnSpPr>
        <p:spPr>
          <a:xfrm rot="16200000" flipH="1">
            <a:off x="3248092" y="2289865"/>
            <a:ext cx="405577" cy="102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86E3E9B-C4F1-4F42-A122-1E579EC0168D}"/>
              </a:ext>
            </a:extLst>
          </p:cNvPr>
          <p:cNvCxnSpPr>
            <a:cxnSpLocks/>
            <a:stCxn id="7" idx="2"/>
            <a:endCxn id="19" idx="1"/>
          </p:cNvCxnSpPr>
          <p:nvPr/>
        </p:nvCxnSpPr>
        <p:spPr>
          <a:xfrm rot="16200000" flipH="1">
            <a:off x="2976365" y="2561592"/>
            <a:ext cx="949031" cy="102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8D5980A-57D5-4507-977B-9AE839808831}"/>
              </a:ext>
            </a:extLst>
          </p:cNvPr>
          <p:cNvCxnSpPr>
            <a:cxnSpLocks/>
            <a:stCxn id="7" idx="2"/>
            <a:endCxn id="20" idx="1"/>
          </p:cNvCxnSpPr>
          <p:nvPr/>
        </p:nvCxnSpPr>
        <p:spPr>
          <a:xfrm rot="16200000" flipH="1">
            <a:off x="2698756" y="2839200"/>
            <a:ext cx="1504247" cy="1026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31F98FFA-52EE-447C-BCFA-A447E46E580A}"/>
              </a:ext>
            </a:extLst>
          </p:cNvPr>
          <p:cNvCxnSpPr>
            <a:stCxn id="7" idx="2"/>
            <a:endCxn id="21" idx="1"/>
          </p:cNvCxnSpPr>
          <p:nvPr/>
        </p:nvCxnSpPr>
        <p:spPr>
          <a:xfrm rot="16200000" flipH="1">
            <a:off x="2440070" y="3097887"/>
            <a:ext cx="2021618" cy="1026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A1585D52-0ED8-42D6-B5B8-46832F608F1B}"/>
              </a:ext>
            </a:extLst>
          </p:cNvPr>
          <p:cNvCxnSpPr>
            <a:stCxn id="21" idx="2"/>
            <a:endCxn id="22" idx="1"/>
          </p:cNvCxnSpPr>
          <p:nvPr/>
        </p:nvCxnSpPr>
        <p:spPr>
          <a:xfrm rot="16200000" flipH="1">
            <a:off x="4190073" y="4444127"/>
            <a:ext cx="328062" cy="1400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59EC3A04-F241-4C4E-AF44-621C6F0C7D46}"/>
              </a:ext>
            </a:extLst>
          </p:cNvPr>
          <p:cNvCxnSpPr>
            <a:stCxn id="21" idx="2"/>
            <a:endCxn id="23" idx="1"/>
          </p:cNvCxnSpPr>
          <p:nvPr/>
        </p:nvCxnSpPr>
        <p:spPr>
          <a:xfrm rot="16200000" flipH="1">
            <a:off x="3945406" y="4688794"/>
            <a:ext cx="817396" cy="1400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7C4C99-86E6-A649-9144-E79C7D7594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FDB6017-B959-4544-96AD-6343FE73741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6D4224D-EC5B-2649-8BB2-DAFDC30258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750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sz="2800" dirty="0"/>
              <a:t>More Complex Common R Object Types – Data Frame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1/29/23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C4A9FD-45F7-4DF6-BEE1-BADABFB89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432" y="2595880"/>
            <a:ext cx="1781175" cy="1714500"/>
          </a:xfrm>
          <a:prstGeom prst="rect">
            <a:avLst/>
          </a:prstGeom>
        </p:spPr>
      </p:pic>
      <p:pic>
        <p:nvPicPr>
          <p:cNvPr id="8" name="Picture 2" descr="R">
            <a:extLst>
              <a:ext uri="{FF2B5EF4-FFF2-40B4-BE49-F238E27FC236}">
                <a16:creationId xmlns:a16="http://schemas.microsoft.com/office/drawing/2014/main" id="{11EF2ABC-BE3E-4FA6-BC36-D10C5F0C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830" y="2066027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3EFFA9-F6F7-41FD-9E92-35864945C357}"/>
              </a:ext>
            </a:extLst>
          </p:cNvPr>
          <p:cNvGraphicFramePr>
            <a:graphicFrameLocks noGrp="1"/>
          </p:cNvGraphicFramePr>
          <p:nvPr/>
        </p:nvGraphicFramePr>
        <p:xfrm>
          <a:off x="1466850" y="2595880"/>
          <a:ext cx="2438400" cy="2095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4691197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5299335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3141886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13780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RowID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breaks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wool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tension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7786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17995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23031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3369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2936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0051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96983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73598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04402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0061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4362663"/>
                  </a:ext>
                </a:extLst>
              </a:tr>
            </a:tbl>
          </a:graphicData>
        </a:graphic>
      </p:graphicFrame>
      <p:pic>
        <p:nvPicPr>
          <p:cNvPr id="10" name="Picture 10" descr="Image result for excel logo">
            <a:extLst>
              <a:ext uri="{FF2B5EF4-FFF2-40B4-BE49-F238E27FC236}">
                <a16:creationId xmlns:a16="http://schemas.microsoft.com/office/drawing/2014/main" id="{A4412CD0-4E29-4683-869D-1BCF3F047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544" y="2139479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115748" y="5721081"/>
            <a:ext cx="8664165" cy="4135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Unlike a matrix, DFs can hold different types of vectors</a:t>
            </a:r>
            <a:endParaRPr lang="en-US" sz="2000" b="1" u="sn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31E1F7-5AE2-4F33-88EB-3D0457EDB47E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Frames are like 2 dimensional data objects but can have mixed data types.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2546A3-C556-4DAB-9078-9782B76A248C}"/>
              </a:ext>
            </a:extLst>
          </p:cNvPr>
          <p:cNvSpPr/>
          <p:nvPr/>
        </p:nvSpPr>
        <p:spPr>
          <a:xfrm rot="5400000">
            <a:off x="515214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Integers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740F87-A96B-41A9-91CF-23B2564C1B3F}"/>
              </a:ext>
            </a:extLst>
          </p:cNvPr>
          <p:cNvSpPr/>
          <p:nvPr/>
        </p:nvSpPr>
        <p:spPr>
          <a:xfrm rot="5400000">
            <a:off x="557636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Factor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8A15E-A7EF-4AC0-AC82-1BFA9E003D34}"/>
              </a:ext>
            </a:extLst>
          </p:cNvPr>
          <p:cNvSpPr/>
          <p:nvPr/>
        </p:nvSpPr>
        <p:spPr>
          <a:xfrm rot="5400000">
            <a:off x="613387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Factor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F0C1F6-5EBB-4C6C-BF68-DF830B15A0BD}"/>
              </a:ext>
            </a:extLst>
          </p:cNvPr>
          <p:cNvSpPr txBox="1"/>
          <p:nvPr/>
        </p:nvSpPr>
        <p:spPr>
          <a:xfrm>
            <a:off x="1816451" y="1475031"/>
            <a:ext cx="7213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 data frame is actually a named list but with equal length elements.  Being a list lets it contain mixed data types.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830E10-4138-8D40-92CD-A1341D1DD7B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3DD939F-566A-634B-B9E7-54FF72F4187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28C9212-0293-F04E-A255-92C8771461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552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6E596-97F5-4983-BE43-6BFC41A93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you use a specific data type?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53F4A-5E25-4A15-AE1D-092272361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1/29/23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4A7389-72EC-44FD-936B-E78409294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6B70B3-2D73-48D5-AB7A-10B7319AAF06}"/>
              </a:ext>
            </a:extLst>
          </p:cNvPr>
          <p:cNvSpPr txBox="1"/>
          <p:nvPr/>
        </p:nvSpPr>
        <p:spPr>
          <a:xfrm>
            <a:off x="2385022" y="1774472"/>
            <a:ext cx="263405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Number of Dimensions &gt;1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A746BE-3A86-46F7-AEE4-D0D0B38C443C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 flipH="1">
            <a:off x="2323418" y="2143804"/>
            <a:ext cx="1378631" cy="73519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65B09F-B1BE-4850-91A8-7839B88655D4}"/>
              </a:ext>
            </a:extLst>
          </p:cNvPr>
          <p:cNvSpPr txBox="1"/>
          <p:nvPr/>
        </p:nvSpPr>
        <p:spPr>
          <a:xfrm>
            <a:off x="2610547" y="2375618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B2B662-0367-412B-9BA0-0422FF128A09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>
            <a:off x="3702049" y="2143804"/>
            <a:ext cx="1547858" cy="73519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A5D1290-11B5-4F33-B534-904C44B5CE52}"/>
              </a:ext>
            </a:extLst>
          </p:cNvPr>
          <p:cNvSpPr txBox="1"/>
          <p:nvPr/>
        </p:nvSpPr>
        <p:spPr>
          <a:xfrm>
            <a:off x="4542720" y="2364171"/>
            <a:ext cx="420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E4A3F3-7CA8-4E47-A10B-54DEACEC3145}"/>
              </a:ext>
            </a:extLst>
          </p:cNvPr>
          <p:cNvSpPr txBox="1"/>
          <p:nvPr/>
        </p:nvSpPr>
        <p:spPr>
          <a:xfrm>
            <a:off x="1641629" y="2878994"/>
            <a:ext cx="1363578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 a Vector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D71901-F170-4933-A70D-365C7ED86C41}"/>
              </a:ext>
            </a:extLst>
          </p:cNvPr>
          <p:cNvSpPr txBox="1"/>
          <p:nvPr/>
        </p:nvSpPr>
        <p:spPr>
          <a:xfrm>
            <a:off x="4504029" y="2878994"/>
            <a:ext cx="149175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Data Types &gt;1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C52F63-99E8-44BC-ADC1-67F4B1006EB5}"/>
              </a:ext>
            </a:extLst>
          </p:cNvPr>
          <p:cNvSpPr txBox="1"/>
          <p:nvPr/>
        </p:nvSpPr>
        <p:spPr>
          <a:xfrm>
            <a:off x="6073913" y="3519107"/>
            <a:ext cx="420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9BACDD-9F68-4816-AA2C-3015E02D7A8D}"/>
              </a:ext>
            </a:extLst>
          </p:cNvPr>
          <p:cNvCxnSpPr>
            <a:cxnSpLocks/>
            <a:stCxn id="18" idx="2"/>
            <a:endCxn id="33" idx="0"/>
          </p:cNvCxnSpPr>
          <p:nvPr/>
        </p:nvCxnSpPr>
        <p:spPr>
          <a:xfrm>
            <a:off x="5249907" y="3248326"/>
            <a:ext cx="1402516" cy="72611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2720A0C-4D04-40E3-8389-DA48D345C627}"/>
              </a:ext>
            </a:extLst>
          </p:cNvPr>
          <p:cNvSpPr txBox="1"/>
          <p:nvPr/>
        </p:nvSpPr>
        <p:spPr>
          <a:xfrm>
            <a:off x="4249961" y="3516423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C5F4FF-51A5-4716-961F-8DE4BC0FDEF0}"/>
              </a:ext>
            </a:extLst>
          </p:cNvPr>
          <p:cNvSpPr txBox="1"/>
          <p:nvPr/>
        </p:nvSpPr>
        <p:spPr>
          <a:xfrm>
            <a:off x="3412482" y="3988951"/>
            <a:ext cx="1606594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Matrix or Array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7E97D6F-A88A-4E76-9A86-58CB7770C7AC}"/>
              </a:ext>
            </a:extLst>
          </p:cNvPr>
          <p:cNvCxnSpPr>
            <a:cxnSpLocks/>
            <a:stCxn id="18" idx="2"/>
            <a:endCxn id="28" idx="0"/>
          </p:cNvCxnSpPr>
          <p:nvPr/>
        </p:nvCxnSpPr>
        <p:spPr>
          <a:xfrm flipH="1">
            <a:off x="4215779" y="3248326"/>
            <a:ext cx="1034128" cy="74062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089CB07-9730-4B03-BF05-07B5642C54E4}"/>
              </a:ext>
            </a:extLst>
          </p:cNvPr>
          <p:cNvSpPr txBox="1"/>
          <p:nvPr/>
        </p:nvSpPr>
        <p:spPr>
          <a:xfrm>
            <a:off x="5708606" y="3974439"/>
            <a:ext cx="1887633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Frame or List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EEC2AA-71C4-4298-B45A-FF9C076CA60A}"/>
              </a:ext>
            </a:extLst>
          </p:cNvPr>
          <p:cNvSpPr/>
          <p:nvPr/>
        </p:nvSpPr>
        <p:spPr>
          <a:xfrm>
            <a:off x="558769" y="5721081"/>
            <a:ext cx="8026463" cy="4705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Most analyses start with a data frame, and change classes as needed.</a:t>
            </a:r>
            <a:endParaRPr lang="en-US" sz="1400" b="1" u="sng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628B446-B6F0-FC47-9F56-35CF3F92B4B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EE63D4A-A2B7-1749-BFBA-9ECDE0E7B24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1AC50BF3-EA75-CF44-B0F0-A4E18DA2E8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29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X-Ray: Movie Meta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 descr="Image result for force awakens x ray amazon">
            <a:extLst>
              <a:ext uri="{FF2B5EF4-FFF2-40B4-BE49-F238E27FC236}">
                <a16:creationId xmlns:a16="http://schemas.microsoft.com/office/drawing/2014/main" id="{D63EAA9F-39DF-4B05-A41E-DA65DE8A8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58"/>
          <a:stretch/>
        </p:blipFill>
        <p:spPr bwMode="auto">
          <a:xfrm>
            <a:off x="189897" y="2172866"/>
            <a:ext cx="4224106" cy="314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0C16EF-D21E-42CC-885A-A42D564CB5CA}"/>
              </a:ext>
            </a:extLst>
          </p:cNvPr>
          <p:cNvSpPr/>
          <p:nvPr/>
        </p:nvSpPr>
        <p:spPr>
          <a:xfrm>
            <a:off x="189897" y="1187745"/>
            <a:ext cx="4206240" cy="786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Left Hand Screen:</a:t>
            </a:r>
          </a:p>
          <a:p>
            <a:r>
              <a:rPr lang="en-US" sz="2000" dirty="0">
                <a:solidFill>
                  <a:schemeClr val="bg1"/>
                </a:solidFill>
              </a:rPr>
              <a:t>Actor Information &amp; Trivia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3763F2-851C-4BF6-9173-27A06AAF4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91"/>
          <a:stretch/>
        </p:blipFill>
        <p:spPr>
          <a:xfrm>
            <a:off x="4551028" y="2167670"/>
            <a:ext cx="4220509" cy="3161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0BC9DA-D0B9-402A-B935-9A92DE951947}"/>
              </a:ext>
            </a:extLst>
          </p:cNvPr>
          <p:cNvSpPr/>
          <p:nvPr/>
        </p:nvSpPr>
        <p:spPr>
          <a:xfrm>
            <a:off x="4551028" y="1191601"/>
            <a:ext cx="4206240" cy="7826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Center “Pop-over” Screen:</a:t>
            </a:r>
          </a:p>
          <a:p>
            <a:r>
              <a:rPr lang="en-US" dirty="0">
                <a:solidFill>
                  <a:schemeClr val="bg1"/>
                </a:solidFill>
              </a:rPr>
              <a:t>Scenes, Cast, Characters, Music &amp; Trivia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B4DEFF-D58E-EF41-A17A-06773B55715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92A04-66A5-9046-82CB-989FB35E906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054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explore Amazon’s x-ray feature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37484"/>
          <a:stretch/>
        </p:blipFill>
        <p:spPr>
          <a:xfrm>
            <a:off x="343467" y="5247504"/>
            <a:ext cx="3181350" cy="11611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467" y="3271075"/>
            <a:ext cx="7796213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b="44947"/>
          <a:stretch/>
        </p:blipFill>
        <p:spPr>
          <a:xfrm>
            <a:off x="343467" y="1542298"/>
            <a:ext cx="7796213" cy="1114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343467" y="1187357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Character Background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3467" y="2916134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Official Scenes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3467" y="4892561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Character Appearances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DD1BCE-A172-A646-BDC7-92831570364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CE09A7A-B9CB-FC48-AC76-BBB91B6DE37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43822140-6407-8449-B8FB-219741AE7D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62924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5218</TotalTime>
  <Words>959</Words>
  <Application>Microsoft Macintosh PowerPoint</Application>
  <PresentationFormat>On-screen Show (4:3)</PresentationFormat>
  <Paragraphs>252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Consolas</vt:lpstr>
      <vt:lpstr>Lucida Console</vt:lpstr>
      <vt:lpstr>1_Office Theme</vt:lpstr>
      <vt:lpstr>Text Mining &amp; NLP R Basic Syntax</vt:lpstr>
      <vt:lpstr>R Review</vt:lpstr>
      <vt:lpstr>As you just saw R has many data types.</vt:lpstr>
      <vt:lpstr>More Complex Common R Object Types - Matrix</vt:lpstr>
      <vt:lpstr>More Complex Common R Object Types – List</vt:lpstr>
      <vt:lpstr>More Complex Common R Object Types – Data Frame</vt:lpstr>
      <vt:lpstr>When should you use a specific data type?</vt:lpstr>
      <vt:lpstr>Amazon X-Ray: Movie Meta Data</vt:lpstr>
      <vt:lpstr>Let’s explore Amazon’s x-ray feature</vt:lpstr>
      <vt:lpstr>Let’s explore real data from amazon x-ray</vt:lpstr>
      <vt:lpstr>Let’s practice! Open B_Amazon_Xray.R </vt:lpstr>
      <vt:lpstr>ggplot2 is the grammar of graphics</vt:lpstr>
      <vt:lpstr>ggplot2: adding a layer </vt:lpstr>
      <vt:lpstr>ggplot2: adding a layer of text</vt:lpstr>
      <vt:lpstr>gpplot2: Adding an aesthetics layer</vt:lpstr>
      <vt:lpstr>PowerPoint Presentation</vt:lpstr>
      <vt:lpstr>Let’s Practice…Open C_Amazon_Xray.R </vt:lpstr>
      <vt:lpstr>PowerPoint Presentation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Kwartler, Edward</cp:lastModifiedBy>
  <cp:revision>297</cp:revision>
  <dcterms:created xsi:type="dcterms:W3CDTF">2018-05-23T17:24:59Z</dcterms:created>
  <dcterms:modified xsi:type="dcterms:W3CDTF">2023-01-30T03:23:53Z</dcterms:modified>
</cp:coreProperties>
</file>